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1707" r:id="rId3"/>
    <p:sldId id="1831" r:id="rId4"/>
    <p:sldId id="1966" r:id="rId5"/>
    <p:sldId id="1907" r:id="rId6"/>
    <p:sldId id="1908" r:id="rId7"/>
    <p:sldId id="1968" r:id="rId8"/>
    <p:sldId id="1969" r:id="rId9"/>
    <p:sldId id="1970" r:id="rId10"/>
    <p:sldId id="1971" r:id="rId11"/>
    <p:sldId id="1972" r:id="rId12"/>
    <p:sldId id="1973" r:id="rId13"/>
    <p:sldId id="1863" r:id="rId14"/>
    <p:sldId id="1974" r:id="rId15"/>
    <p:sldId id="1975" r:id="rId16"/>
    <p:sldId id="1976" r:id="rId17"/>
    <p:sldId id="1977" r:id="rId18"/>
    <p:sldId id="1978" r:id="rId19"/>
    <p:sldId id="1979" r:id="rId20"/>
    <p:sldId id="1980" r:id="rId21"/>
    <p:sldId id="1981" r:id="rId22"/>
    <p:sldId id="1982" r:id="rId23"/>
    <p:sldId id="1983" r:id="rId24"/>
    <p:sldId id="1984" r:id="rId25"/>
    <p:sldId id="1985" r:id="rId26"/>
    <p:sldId id="1986" r:id="rId27"/>
    <p:sldId id="1988" r:id="rId28"/>
    <p:sldId id="1987" r:id="rId29"/>
    <p:sldId id="1989" r:id="rId30"/>
    <p:sldId id="1990" r:id="rId31"/>
    <p:sldId id="1991" r:id="rId32"/>
    <p:sldId id="2018" r:id="rId33"/>
    <p:sldId id="2038" r:id="rId34"/>
    <p:sldId id="1992" r:id="rId35"/>
    <p:sldId id="2019" r:id="rId36"/>
    <p:sldId id="2020" r:id="rId37"/>
    <p:sldId id="2039" r:id="rId38"/>
    <p:sldId id="2021" r:id="rId39"/>
    <p:sldId id="2040" r:id="rId40"/>
    <p:sldId id="2041" r:id="rId41"/>
    <p:sldId id="2042" r:id="rId42"/>
    <p:sldId id="2046" r:id="rId43"/>
    <p:sldId id="2043" r:id="rId44"/>
    <p:sldId id="2044" r:id="rId45"/>
    <p:sldId id="2045" r:id="rId46"/>
    <p:sldId id="2047" r:id="rId47"/>
    <p:sldId id="261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i Chunhua" initials="BC" lastIdx="1" clrIdx="0">
    <p:extLst>
      <p:ext uri="{19B8F6BF-5375-455C-9EA6-DF929625EA0E}">
        <p15:presenceInfo xmlns:p15="http://schemas.microsoft.com/office/powerpoint/2012/main" userId="9e87ab04e1702819" providerId="Windows Live"/>
      </p:ext>
    </p:extLst>
  </p:cmAuthor>
  <p:cmAuthor id="2" name="Joe" initials="J" lastIdx="1" clrIdx="1">
    <p:extLst>
      <p:ext uri="{19B8F6BF-5375-455C-9EA6-DF929625EA0E}">
        <p15:presenceInfo xmlns:p15="http://schemas.microsoft.com/office/powerpoint/2012/main" userId="Jo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1FE"/>
    <a:srgbClr val="AFD4FD"/>
    <a:srgbClr val="0099FF"/>
    <a:srgbClr val="1DA5A1"/>
    <a:srgbClr val="FCB53C"/>
    <a:srgbClr val="EAC38B"/>
    <a:srgbClr val="44546A"/>
    <a:srgbClr val="A8CACC"/>
    <a:srgbClr val="45A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286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3DE76-AB28-4417-8D9D-28409C43EEBE}" type="datetimeFigureOut">
              <a:rPr lang="zh-CN" altLang="en-US" smtClean="0"/>
              <a:t>2021/3/14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57799-C120-4320-A1EE-38D8F8907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56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746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27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536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99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834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22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48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595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60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67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644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871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492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18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62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4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24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12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63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06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37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18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52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82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47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92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06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6283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40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7233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9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060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0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40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3646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2530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16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5525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210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439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9873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1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44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436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13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93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57799-C120-4320-A1EE-38D8F89076F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6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784336" cy="685800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6096000" y="3655085"/>
            <a:ext cx="5424488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6096000" y="2320538"/>
            <a:ext cx="5424488" cy="130815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720818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4422343"/>
            <a:ext cx="54244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6" name="图片 5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55520" y="387350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7167"/>
            <a:ext cx="6767147" cy="382862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026331" y="2981325"/>
            <a:ext cx="5229104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6027447" y="3876675"/>
            <a:ext cx="5229104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 descr="132-132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1780" y="334010"/>
            <a:ext cx="1612900" cy="4064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logo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5684" y="109143"/>
            <a:ext cx="3316511" cy="6748857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6424612" y="2895270"/>
            <a:ext cx="5095876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8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874192" y="3550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424613" y="4905235"/>
            <a:ext cx="50958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4" name="图片 3" descr="0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5330" y="4692650"/>
            <a:ext cx="1270000" cy="317500"/>
          </a:xfrm>
          <a:prstGeom prst="rect">
            <a:avLst/>
          </a:prstGeom>
        </p:spPr>
      </p:pic>
      <p:pic>
        <p:nvPicPr>
          <p:cNvPr id="6" name="图片 5" descr="七月在线实验室 二维码大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93055" y="1477010"/>
            <a:ext cx="1833880" cy="1833880"/>
          </a:xfrm>
          <a:prstGeom prst="rect">
            <a:avLst/>
          </a:prstGeom>
        </p:spPr>
      </p:pic>
      <p:sp>
        <p:nvSpPr>
          <p:cNvPr id="11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6551612" y="5328506"/>
            <a:ext cx="50958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 descr="logo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69925" y="6240780"/>
            <a:ext cx="762000" cy="20701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4848225" y="6222365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055230" y="3093889"/>
            <a:ext cx="5948454" cy="911069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图神经网络上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096000" y="4572681"/>
            <a:ext cx="5424488" cy="296271"/>
          </a:xfrm>
        </p:spPr>
        <p:txBody>
          <a:bodyPr/>
          <a:lstStyle/>
          <a:p>
            <a:r>
              <a:rPr lang="en-US" altLang="zh-CN" dirty="0"/>
              <a:t>https://www.julyedu.com/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6096000" y="4214752"/>
            <a:ext cx="5424488" cy="296271"/>
          </a:xfrm>
        </p:spPr>
        <p:txBody>
          <a:bodyPr/>
          <a:lstStyle/>
          <a:p>
            <a:r>
              <a:rPr lang="en-US" altLang="zh-CN" dirty="0"/>
              <a:t>Joe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213476" y="1092232"/>
            <a:ext cx="2955924" cy="1138221"/>
            <a:chOff x="2383834" y="4961879"/>
            <a:chExt cx="2518367" cy="969735"/>
          </a:xfrm>
        </p:grpSpPr>
        <p:grpSp>
          <p:nvGrpSpPr>
            <p:cNvPr id="20" name="组合 19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pPr algn="l"/>
                  <a:r>
                    <a:rPr lang="en-US" altLang="zh-CN" sz="16600" b="1" dirty="0">
                      <a:solidFill>
                        <a:srgbClr val="FCB53C"/>
                      </a:solidFill>
                      <a:latin typeface="+mn-lt"/>
                    </a:rPr>
                    <a:t>JULYED</a:t>
                  </a: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bg1"/>
                      </a:solidFill>
                      <a:latin typeface="+mn-lt"/>
                    </a:rPr>
                    <a:t>BUSINESS</a:t>
                  </a:r>
                </a:p>
              </p:txBody>
            </p:sp>
          </p:grpSp>
          <p:sp>
            <p:nvSpPr>
              <p:cNvPr id="24" name="文本框 23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2021</a:t>
                </a:r>
                <a:endParaRPr lang="zh-CN" altLang="en-US" sz="9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1" name="直接连接符 20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使用神经网络对于图来说实际上是有一定的难度的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49339B-0FB7-4FFD-B23E-F02FCFF89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03" y="1849316"/>
            <a:ext cx="4115167" cy="20836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0FA0ED-7863-473E-AF1B-F143931B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049" y="1891445"/>
            <a:ext cx="4840270" cy="18423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C33176-88C1-4794-B567-9996D7A3738C}"/>
              </a:ext>
            </a:extLst>
          </p:cNvPr>
          <p:cNvSpPr txBox="1"/>
          <p:nvPr/>
        </p:nvSpPr>
        <p:spPr>
          <a:xfrm>
            <a:off x="750277" y="4278923"/>
            <a:ext cx="977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对于图像和文本来说，我们的输入通常都是固定的一个维度</a:t>
            </a:r>
          </a:p>
        </p:txBody>
      </p:sp>
    </p:spTree>
    <p:extLst>
      <p:ext uri="{BB962C8B-B14F-4D97-AF65-F5344CB8AC3E}">
        <p14:creationId xmlns:p14="http://schemas.microsoft.com/office/powerpoint/2010/main" val="415661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对于图来说，其是拓扑结构，没有所谓固定的节点，都是动态的，并且每个节点又包含一些自身的特证，那么到底该如何把图结构送给神经网络呢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3CCC90-814E-4239-B0AA-98777CC2F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6" y="1959532"/>
            <a:ext cx="6415454" cy="19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3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108505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首先我们定义几个需要用到的符号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设有图</a:t>
            </a:r>
            <a:r>
              <a:rPr lang="en-US" altLang="zh-CN" dirty="0"/>
              <a:t>G</a:t>
            </a:r>
          </a:p>
          <a:p>
            <a:r>
              <a:rPr lang="en-US" altLang="zh-CN" dirty="0"/>
              <a:t>V</a:t>
            </a:r>
            <a:r>
              <a:rPr lang="zh-CN" altLang="en-US" dirty="0"/>
              <a:t>表示节点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表示邻接矩阵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表示每个节点的特证</a:t>
            </a:r>
            <a:endParaRPr lang="en-US" altLang="zh-CN" dirty="0"/>
          </a:p>
          <a:p>
            <a:r>
              <a:rPr lang="en-US" altLang="zh-CN" dirty="0"/>
              <a:t>v</a:t>
            </a:r>
            <a:r>
              <a:rPr lang="zh-CN" altLang="en-US" dirty="0"/>
              <a:t>表示</a:t>
            </a:r>
            <a:r>
              <a:rPr lang="en-US" altLang="zh-CN" dirty="0"/>
              <a:t>V</a:t>
            </a:r>
            <a:r>
              <a:rPr lang="zh-CN" altLang="en-US" dirty="0"/>
              <a:t>中具体的某个节点</a:t>
            </a:r>
            <a:endParaRPr lang="en-US" altLang="zh-CN" dirty="0"/>
          </a:p>
          <a:p>
            <a:r>
              <a:rPr lang="en-US" altLang="zh-CN" dirty="0"/>
              <a:t>N(v)</a:t>
            </a:r>
            <a:r>
              <a:rPr lang="zh-CN" altLang="en-US" dirty="0"/>
              <a:t>表示</a:t>
            </a:r>
            <a:r>
              <a:rPr lang="en-US" altLang="zh-CN" dirty="0"/>
              <a:t>v</a:t>
            </a:r>
            <a:r>
              <a:rPr lang="zh-CN" altLang="en-US" dirty="0"/>
              <a:t>节点的邻居节点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节点特证：</a:t>
            </a:r>
            <a:endParaRPr lang="en-US" altLang="zh-CN" dirty="0"/>
          </a:p>
          <a:p>
            <a:r>
              <a:rPr lang="zh-CN" altLang="en-US" dirty="0"/>
              <a:t>例如在一个社交网络中，用户的个人信息，用户的喜欢。一个风控图谱中，贷款人的信息，收入情况等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当一个图里面没有特证的时候，我们可以给这个节点特证一个默认值，例如</a:t>
            </a:r>
            <a:r>
              <a:rPr lang="en-US" altLang="zh-CN" dirty="0"/>
              <a:t>1</a:t>
            </a:r>
            <a:r>
              <a:rPr lang="zh-CN" altLang="en-US" dirty="0"/>
              <a:t>，让所有节点都是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04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52" y="0"/>
            <a:ext cx="10850563" cy="1028699"/>
          </a:xfrm>
        </p:spPr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邻接矩阵回顾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94F40A3-345C-4016-9336-6187706CD0F1}"/>
              </a:ext>
            </a:extLst>
          </p:cNvPr>
          <p:cNvSpPr txBox="1"/>
          <p:nvPr/>
        </p:nvSpPr>
        <p:spPr>
          <a:xfrm>
            <a:off x="610552" y="1273323"/>
            <a:ext cx="1014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邻接矩阵用于表示整个图的权重关系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984BDA-4C76-43F6-85A9-1E91101AD14C}"/>
                  </a:ext>
                </a:extLst>
              </p:cNvPr>
              <p:cNvSpPr txBox="1"/>
              <p:nvPr/>
            </p:nvSpPr>
            <p:spPr>
              <a:xfrm>
                <a:off x="769121" y="2001441"/>
                <a:ext cx="3231590" cy="605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dirty="0"/>
                  <a:t>=1 </a:t>
                </a:r>
                <a:r>
                  <a:rPr lang="zh-CN" altLang="en-US" dirty="0"/>
                  <a:t>如果节点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和节点</a:t>
                </a:r>
                <a:r>
                  <a:rPr lang="en-US" altLang="zh-CN" dirty="0"/>
                  <a:t>j</a:t>
                </a:r>
                <a:r>
                  <a:rPr lang="zh-CN" altLang="en-US" dirty="0"/>
                  <a:t>有边相连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US" altLang="zh-CN" dirty="0"/>
                  <a:t>=0 </a:t>
                </a:r>
                <a:r>
                  <a:rPr lang="zh-CN" altLang="en-US" dirty="0"/>
                  <a:t>否则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C984BDA-4C76-43F6-85A9-1E91101AD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21" y="2001441"/>
                <a:ext cx="3231590" cy="605422"/>
              </a:xfrm>
              <a:prstGeom prst="rect">
                <a:avLst/>
              </a:prstGeom>
              <a:blipFill>
                <a:blip r:embed="rId4"/>
                <a:stretch>
                  <a:fillRect l="-2453" t="-13000" r="-4151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9D39A15-4B96-44F0-A365-DDB3D1269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05" y="1585277"/>
            <a:ext cx="3048000" cy="167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B4DBF6-6C16-4FB3-8E49-97CC42436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024" y="1428115"/>
            <a:ext cx="2800350" cy="1990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BB93A4-1F77-4C49-944F-DD5726386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805" y="3622304"/>
            <a:ext cx="2910818" cy="1770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5EEAD9-B03F-445C-B73A-D6222C818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024" y="3429000"/>
            <a:ext cx="3028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61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1085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先看一种最简单的方法，我们把邻接矩阵和我们的特证拼接在一起，然后送入神经网络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84B4A-91F8-4ECA-89FE-8E807B87C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840648"/>
            <a:ext cx="8059615" cy="18760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D6FE66B-76FE-462D-8864-331D69BDCA9D}"/>
              </a:ext>
            </a:extLst>
          </p:cNvPr>
          <p:cNvSpPr txBox="1"/>
          <p:nvPr/>
        </p:nvSpPr>
        <p:spPr>
          <a:xfrm>
            <a:off x="720969" y="4314092"/>
            <a:ext cx="10380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这样的方法有什么问题吗？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、和</a:t>
            </a:r>
            <a:r>
              <a:rPr lang="en-US" altLang="zh-CN" dirty="0"/>
              <a:t>node embedding</a:t>
            </a:r>
            <a:r>
              <a:rPr lang="zh-CN" altLang="en-US" dirty="0"/>
              <a:t>一样，参数量较大，有</a:t>
            </a:r>
            <a:r>
              <a:rPr lang="en-US" altLang="zh-CN" dirty="0"/>
              <a:t>v</a:t>
            </a:r>
            <a:r>
              <a:rPr lang="zh-CN" altLang="en-US" dirty="0"/>
              <a:t>个节点就需要</a:t>
            </a:r>
            <a:r>
              <a:rPr lang="en-US" altLang="zh-CN" dirty="0"/>
              <a:t>v^2</a:t>
            </a:r>
            <a:r>
              <a:rPr lang="zh-CN" altLang="en-US" dirty="0"/>
              <a:t>的邻接矩阵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、不同大小的图不适用</a:t>
            </a:r>
            <a:endParaRPr lang="en-US" altLang="zh-CN" dirty="0"/>
          </a:p>
          <a:p>
            <a:r>
              <a:rPr lang="zh-CN" altLang="en-US" dirty="0"/>
              <a:t>所以，单纯的这么做，实际可扩展性还是会很差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230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回顾下卷积神经网络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E1BC00-ACB1-4313-9521-B0330D9D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615221"/>
            <a:ext cx="7885601" cy="1721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C06B9E-17D9-45AE-9681-2E1579202FDE}"/>
              </a:ext>
            </a:extLst>
          </p:cNvPr>
          <p:cNvSpPr txBox="1"/>
          <p:nvPr/>
        </p:nvSpPr>
        <p:spPr>
          <a:xfrm>
            <a:off x="826477" y="3563815"/>
            <a:ext cx="71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卷积就是处理的这样整理的格子，但是我们的图是这样的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660930B-E5F3-41EA-943C-6CADF9BFB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39" y="4046032"/>
            <a:ext cx="6705600" cy="20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3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1035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3×3</a:t>
            </a:r>
            <a:r>
              <a:rPr lang="zh-CN" altLang="en-US" dirty="0"/>
              <a:t>的卷积核，其计算如下，实际上就是提取某个区域的特证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B42F3-07B4-4173-8752-6717C5441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14" y="1661802"/>
            <a:ext cx="2112242" cy="20149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010AE3-3DAC-400F-AC5E-C43369174967}"/>
              </a:ext>
            </a:extLst>
          </p:cNvPr>
          <p:cNvSpPr txBox="1"/>
          <p:nvPr/>
        </p:nvSpPr>
        <p:spPr>
          <a:xfrm>
            <a:off x="720969" y="4067908"/>
            <a:ext cx="1007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类别到图中，我们是否也可以采用邻居节点来表示其特证呢</a:t>
            </a:r>
          </a:p>
        </p:txBody>
      </p:sp>
    </p:spTree>
    <p:extLst>
      <p:ext uri="{BB962C8B-B14F-4D97-AF65-F5344CB8AC3E}">
        <p14:creationId xmlns:p14="http://schemas.microsoft.com/office/powerpoint/2010/main" val="2374257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我们可以把我们想要</a:t>
            </a:r>
            <a:r>
              <a:rPr lang="en-US" altLang="zh-CN" dirty="0"/>
              <a:t>embedding</a:t>
            </a:r>
            <a:r>
              <a:rPr lang="zh-CN" altLang="en-US" dirty="0"/>
              <a:t>的节点，用其邻居节点来表示，假如每个邻居节点的</a:t>
            </a:r>
            <a:r>
              <a:rPr lang="en-US" altLang="zh-CN" dirty="0"/>
              <a:t>embedding</a:t>
            </a:r>
            <a:r>
              <a:rPr lang="zh-CN" altLang="en-US" dirty="0"/>
              <a:t>是</a:t>
            </a:r>
            <a:r>
              <a:rPr lang="en-US" altLang="zh-CN" dirty="0" err="1"/>
              <a:t>h_i</a:t>
            </a:r>
            <a:r>
              <a:rPr lang="zh-CN" altLang="en-US" dirty="0"/>
              <a:t>，我们加上一个权重</a:t>
            </a:r>
            <a:r>
              <a:rPr lang="en-US" altLang="zh-CN" dirty="0" err="1"/>
              <a:t>w_i</a:t>
            </a:r>
            <a:r>
              <a:rPr lang="zh-CN" altLang="en-US" dirty="0"/>
              <a:t>，那么目标节点就是，</a:t>
            </a:r>
            <a:r>
              <a:rPr lang="en-US" altLang="zh-CN" dirty="0"/>
              <a:t>aggregation(</a:t>
            </a:r>
            <a:r>
              <a:rPr lang="en-US" altLang="zh-CN" dirty="0" err="1"/>
              <a:t>w_i</a:t>
            </a:r>
            <a:r>
              <a:rPr lang="en-US" altLang="zh-CN" dirty="0"/>
              <a:t>*</a:t>
            </a:r>
            <a:r>
              <a:rPr lang="en-US" altLang="zh-CN" dirty="0" err="1"/>
              <a:t>h_i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5C3682-615E-4148-921F-8FAA3F36C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3" y="1938801"/>
            <a:ext cx="2100263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60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依据上面的思想，我们采用节点的邻居来定义一个计算图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888E47-A169-46F3-B4D0-4CB435373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8" y="1776778"/>
            <a:ext cx="5581651" cy="23614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464B42-C53D-4CE3-81EF-64A53C3A9D02}"/>
              </a:ext>
            </a:extLst>
          </p:cNvPr>
          <p:cNvSpPr txBox="1"/>
          <p:nvPr/>
        </p:nvSpPr>
        <p:spPr>
          <a:xfrm>
            <a:off x="715108" y="4964723"/>
            <a:ext cx="947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那么，问题又来了，怎么去选择邻居节点，怎么去聚合邻居节点</a:t>
            </a:r>
          </a:p>
        </p:txBody>
      </p:sp>
    </p:spTree>
    <p:extLst>
      <p:ext uri="{BB962C8B-B14F-4D97-AF65-F5344CB8AC3E}">
        <p14:creationId xmlns:p14="http://schemas.microsoft.com/office/powerpoint/2010/main" val="330422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我们基于局部的邻居节点，来生成</a:t>
            </a:r>
            <a:r>
              <a:rPr lang="en-US" altLang="zh-CN" dirty="0"/>
              <a:t>embedding</a:t>
            </a:r>
            <a:r>
              <a:rPr lang="zh-CN" altLang="en-US" dirty="0"/>
              <a:t>，每一次的聚合操作，我们采用一个神经网络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07739-1FA9-4BDD-BEF3-50F9F1B3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23" y="1871681"/>
            <a:ext cx="9349154" cy="393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325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559267" y="1711385"/>
            <a:ext cx="10850559" cy="3681011"/>
            <a:chOff x="669926" y="1169733"/>
            <a:chExt cx="10850559" cy="3681011"/>
          </a:xfrm>
        </p:grpSpPr>
        <p:sp>
          <p:nvSpPr>
            <p:cNvPr id="35" name="ï$ľiďe"/>
            <p:cNvSpPr txBox="1"/>
            <p:nvPr/>
          </p:nvSpPr>
          <p:spPr>
            <a:xfrm>
              <a:off x="669926" y="1614821"/>
              <a:ext cx="2077704" cy="322992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r"/>
              <a:r>
                <a:rPr lang="en-US" altLang="zh-CN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36" name="ï$ḻîḓê"/>
            <p:cNvSpPr/>
            <p:nvPr/>
          </p:nvSpPr>
          <p:spPr bwMode="auto">
            <a:xfrm>
              <a:off x="2305050" y="1169733"/>
              <a:ext cx="347330" cy="293912"/>
            </a:xfrm>
            <a:custGeom>
              <a:avLst/>
              <a:gdLst>
                <a:gd name="T0" fmla="*/ 106 w 484"/>
                <a:gd name="T1" fmla="*/ 172 h 410"/>
                <a:gd name="T2" fmla="*/ 106 w 484"/>
                <a:gd name="T3" fmla="*/ 238 h 410"/>
                <a:gd name="T4" fmla="*/ 86 w 484"/>
                <a:gd name="T5" fmla="*/ 258 h 410"/>
                <a:gd name="T6" fmla="*/ 20 w 484"/>
                <a:gd name="T7" fmla="*/ 258 h 410"/>
                <a:gd name="T8" fmla="*/ 0 w 484"/>
                <a:gd name="T9" fmla="*/ 238 h 410"/>
                <a:gd name="T10" fmla="*/ 0 w 484"/>
                <a:gd name="T11" fmla="*/ 172 h 410"/>
                <a:gd name="T12" fmla="*/ 20 w 484"/>
                <a:gd name="T13" fmla="*/ 152 h 410"/>
                <a:gd name="T14" fmla="*/ 86 w 484"/>
                <a:gd name="T15" fmla="*/ 152 h 410"/>
                <a:gd name="T16" fmla="*/ 106 w 484"/>
                <a:gd name="T17" fmla="*/ 172 h 410"/>
                <a:gd name="T18" fmla="*/ 464 w 484"/>
                <a:gd name="T19" fmla="*/ 152 h 410"/>
                <a:gd name="T20" fmla="*/ 177 w 484"/>
                <a:gd name="T21" fmla="*/ 152 h 410"/>
                <a:gd name="T22" fmla="*/ 167 w 484"/>
                <a:gd name="T23" fmla="*/ 152 h 410"/>
                <a:gd name="T24" fmla="*/ 147 w 484"/>
                <a:gd name="T25" fmla="*/ 172 h 410"/>
                <a:gd name="T26" fmla="*/ 147 w 484"/>
                <a:gd name="T27" fmla="*/ 238 h 410"/>
                <a:gd name="T28" fmla="*/ 167 w 484"/>
                <a:gd name="T29" fmla="*/ 258 h 410"/>
                <a:gd name="T30" fmla="*/ 177 w 484"/>
                <a:gd name="T31" fmla="*/ 258 h 410"/>
                <a:gd name="T32" fmla="*/ 464 w 484"/>
                <a:gd name="T33" fmla="*/ 258 h 410"/>
                <a:gd name="T34" fmla="*/ 484 w 484"/>
                <a:gd name="T35" fmla="*/ 238 h 410"/>
                <a:gd name="T36" fmla="*/ 484 w 484"/>
                <a:gd name="T37" fmla="*/ 172 h 410"/>
                <a:gd name="T38" fmla="*/ 464 w 484"/>
                <a:gd name="T39" fmla="*/ 152 h 410"/>
                <a:gd name="T40" fmla="*/ 86 w 484"/>
                <a:gd name="T41" fmla="*/ 0 h 410"/>
                <a:gd name="T42" fmla="*/ 20 w 484"/>
                <a:gd name="T43" fmla="*/ 0 h 410"/>
                <a:gd name="T44" fmla="*/ 0 w 484"/>
                <a:gd name="T45" fmla="*/ 20 h 410"/>
                <a:gd name="T46" fmla="*/ 0 w 484"/>
                <a:gd name="T47" fmla="*/ 87 h 410"/>
                <a:gd name="T48" fmla="*/ 20 w 484"/>
                <a:gd name="T49" fmla="*/ 107 h 410"/>
                <a:gd name="T50" fmla="*/ 86 w 484"/>
                <a:gd name="T51" fmla="*/ 107 h 410"/>
                <a:gd name="T52" fmla="*/ 106 w 484"/>
                <a:gd name="T53" fmla="*/ 87 h 410"/>
                <a:gd name="T54" fmla="*/ 106 w 484"/>
                <a:gd name="T55" fmla="*/ 20 h 410"/>
                <a:gd name="T56" fmla="*/ 86 w 484"/>
                <a:gd name="T57" fmla="*/ 0 h 410"/>
                <a:gd name="T58" fmla="*/ 464 w 484"/>
                <a:gd name="T59" fmla="*/ 0 h 410"/>
                <a:gd name="T60" fmla="*/ 177 w 484"/>
                <a:gd name="T61" fmla="*/ 0 h 410"/>
                <a:gd name="T62" fmla="*/ 167 w 484"/>
                <a:gd name="T63" fmla="*/ 0 h 410"/>
                <a:gd name="T64" fmla="*/ 147 w 484"/>
                <a:gd name="T65" fmla="*/ 20 h 410"/>
                <a:gd name="T66" fmla="*/ 147 w 484"/>
                <a:gd name="T67" fmla="*/ 87 h 410"/>
                <a:gd name="T68" fmla="*/ 167 w 484"/>
                <a:gd name="T69" fmla="*/ 107 h 410"/>
                <a:gd name="T70" fmla="*/ 177 w 484"/>
                <a:gd name="T71" fmla="*/ 107 h 410"/>
                <a:gd name="T72" fmla="*/ 464 w 484"/>
                <a:gd name="T73" fmla="*/ 107 h 410"/>
                <a:gd name="T74" fmla="*/ 484 w 484"/>
                <a:gd name="T75" fmla="*/ 87 h 410"/>
                <a:gd name="T76" fmla="*/ 484 w 484"/>
                <a:gd name="T77" fmla="*/ 20 h 410"/>
                <a:gd name="T78" fmla="*/ 464 w 484"/>
                <a:gd name="T79" fmla="*/ 0 h 410"/>
                <a:gd name="T80" fmla="*/ 86 w 484"/>
                <a:gd name="T81" fmla="*/ 303 h 410"/>
                <a:gd name="T82" fmla="*/ 20 w 484"/>
                <a:gd name="T83" fmla="*/ 303 h 410"/>
                <a:gd name="T84" fmla="*/ 0 w 484"/>
                <a:gd name="T85" fmla="*/ 323 h 410"/>
                <a:gd name="T86" fmla="*/ 0 w 484"/>
                <a:gd name="T87" fmla="*/ 390 h 410"/>
                <a:gd name="T88" fmla="*/ 20 w 484"/>
                <a:gd name="T89" fmla="*/ 410 h 410"/>
                <a:gd name="T90" fmla="*/ 86 w 484"/>
                <a:gd name="T91" fmla="*/ 410 h 410"/>
                <a:gd name="T92" fmla="*/ 106 w 484"/>
                <a:gd name="T93" fmla="*/ 390 h 410"/>
                <a:gd name="T94" fmla="*/ 106 w 484"/>
                <a:gd name="T95" fmla="*/ 323 h 410"/>
                <a:gd name="T96" fmla="*/ 86 w 484"/>
                <a:gd name="T97" fmla="*/ 303 h 410"/>
                <a:gd name="T98" fmla="*/ 464 w 484"/>
                <a:gd name="T99" fmla="*/ 303 h 410"/>
                <a:gd name="T100" fmla="*/ 177 w 484"/>
                <a:gd name="T101" fmla="*/ 303 h 410"/>
                <a:gd name="T102" fmla="*/ 167 w 484"/>
                <a:gd name="T103" fmla="*/ 303 h 410"/>
                <a:gd name="T104" fmla="*/ 147 w 484"/>
                <a:gd name="T105" fmla="*/ 323 h 410"/>
                <a:gd name="T106" fmla="*/ 147 w 484"/>
                <a:gd name="T107" fmla="*/ 390 h 410"/>
                <a:gd name="T108" fmla="*/ 167 w 484"/>
                <a:gd name="T109" fmla="*/ 410 h 410"/>
                <a:gd name="T110" fmla="*/ 177 w 484"/>
                <a:gd name="T111" fmla="*/ 410 h 410"/>
                <a:gd name="T112" fmla="*/ 464 w 484"/>
                <a:gd name="T113" fmla="*/ 410 h 410"/>
                <a:gd name="T114" fmla="*/ 484 w 484"/>
                <a:gd name="T115" fmla="*/ 390 h 410"/>
                <a:gd name="T116" fmla="*/ 484 w 484"/>
                <a:gd name="T117" fmla="*/ 323 h 410"/>
                <a:gd name="T118" fmla="*/ 464 w 484"/>
                <a:gd name="T119" fmla="*/ 30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410">
                  <a:moveTo>
                    <a:pt x="106" y="172"/>
                  </a:moveTo>
                  <a:lnTo>
                    <a:pt x="106" y="238"/>
                  </a:lnTo>
                  <a:cubicBezTo>
                    <a:pt x="106" y="249"/>
                    <a:pt x="97" y="258"/>
                    <a:pt x="86" y="258"/>
                  </a:cubicBezTo>
                  <a:lnTo>
                    <a:pt x="20" y="258"/>
                  </a:lnTo>
                  <a:cubicBezTo>
                    <a:pt x="9" y="258"/>
                    <a:pt x="0" y="249"/>
                    <a:pt x="0" y="238"/>
                  </a:cubicBezTo>
                  <a:lnTo>
                    <a:pt x="0" y="172"/>
                  </a:lnTo>
                  <a:cubicBezTo>
                    <a:pt x="0" y="161"/>
                    <a:pt x="9" y="152"/>
                    <a:pt x="20" y="152"/>
                  </a:cubicBezTo>
                  <a:lnTo>
                    <a:pt x="86" y="152"/>
                  </a:lnTo>
                  <a:cubicBezTo>
                    <a:pt x="97" y="152"/>
                    <a:pt x="106" y="161"/>
                    <a:pt x="106" y="172"/>
                  </a:cubicBezTo>
                  <a:close/>
                  <a:moveTo>
                    <a:pt x="464" y="152"/>
                  </a:moveTo>
                  <a:lnTo>
                    <a:pt x="177" y="152"/>
                  </a:lnTo>
                  <a:lnTo>
                    <a:pt x="167" y="152"/>
                  </a:lnTo>
                  <a:cubicBezTo>
                    <a:pt x="156" y="152"/>
                    <a:pt x="147" y="161"/>
                    <a:pt x="147" y="172"/>
                  </a:cubicBezTo>
                  <a:lnTo>
                    <a:pt x="147" y="238"/>
                  </a:lnTo>
                  <a:cubicBezTo>
                    <a:pt x="147" y="249"/>
                    <a:pt x="156" y="258"/>
                    <a:pt x="167" y="258"/>
                  </a:cubicBezTo>
                  <a:lnTo>
                    <a:pt x="177" y="258"/>
                  </a:lnTo>
                  <a:lnTo>
                    <a:pt x="464" y="258"/>
                  </a:lnTo>
                  <a:cubicBezTo>
                    <a:pt x="475" y="258"/>
                    <a:pt x="484" y="249"/>
                    <a:pt x="484" y="238"/>
                  </a:cubicBezTo>
                  <a:lnTo>
                    <a:pt x="484" y="172"/>
                  </a:lnTo>
                  <a:cubicBezTo>
                    <a:pt x="484" y="161"/>
                    <a:pt x="475" y="152"/>
                    <a:pt x="464" y="152"/>
                  </a:cubicBezTo>
                  <a:close/>
                  <a:moveTo>
                    <a:pt x="86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7"/>
                  </a:lnTo>
                  <a:cubicBezTo>
                    <a:pt x="0" y="98"/>
                    <a:pt x="9" y="107"/>
                    <a:pt x="20" y="107"/>
                  </a:cubicBezTo>
                  <a:lnTo>
                    <a:pt x="86" y="107"/>
                  </a:lnTo>
                  <a:cubicBezTo>
                    <a:pt x="97" y="107"/>
                    <a:pt x="106" y="98"/>
                    <a:pt x="106" y="87"/>
                  </a:cubicBezTo>
                  <a:lnTo>
                    <a:pt x="106" y="20"/>
                  </a:lnTo>
                  <a:cubicBezTo>
                    <a:pt x="106" y="9"/>
                    <a:pt x="97" y="0"/>
                    <a:pt x="86" y="0"/>
                  </a:cubicBezTo>
                  <a:close/>
                  <a:moveTo>
                    <a:pt x="464" y="0"/>
                  </a:moveTo>
                  <a:lnTo>
                    <a:pt x="177" y="0"/>
                  </a:lnTo>
                  <a:lnTo>
                    <a:pt x="167" y="0"/>
                  </a:lnTo>
                  <a:cubicBezTo>
                    <a:pt x="156" y="0"/>
                    <a:pt x="147" y="9"/>
                    <a:pt x="147" y="20"/>
                  </a:cubicBezTo>
                  <a:lnTo>
                    <a:pt x="147" y="87"/>
                  </a:lnTo>
                  <a:cubicBezTo>
                    <a:pt x="147" y="98"/>
                    <a:pt x="156" y="107"/>
                    <a:pt x="167" y="107"/>
                  </a:cubicBezTo>
                  <a:lnTo>
                    <a:pt x="177" y="107"/>
                  </a:lnTo>
                  <a:lnTo>
                    <a:pt x="464" y="107"/>
                  </a:lnTo>
                  <a:cubicBezTo>
                    <a:pt x="475" y="107"/>
                    <a:pt x="484" y="98"/>
                    <a:pt x="484" y="87"/>
                  </a:cubicBezTo>
                  <a:lnTo>
                    <a:pt x="484" y="20"/>
                  </a:lnTo>
                  <a:cubicBezTo>
                    <a:pt x="484" y="9"/>
                    <a:pt x="475" y="0"/>
                    <a:pt x="464" y="0"/>
                  </a:cubicBezTo>
                  <a:close/>
                  <a:moveTo>
                    <a:pt x="86" y="303"/>
                  </a:moveTo>
                  <a:lnTo>
                    <a:pt x="20" y="303"/>
                  </a:lnTo>
                  <a:cubicBezTo>
                    <a:pt x="9" y="303"/>
                    <a:pt x="0" y="312"/>
                    <a:pt x="0" y="323"/>
                  </a:cubicBezTo>
                  <a:lnTo>
                    <a:pt x="0" y="390"/>
                  </a:lnTo>
                  <a:cubicBezTo>
                    <a:pt x="0" y="401"/>
                    <a:pt x="9" y="410"/>
                    <a:pt x="20" y="410"/>
                  </a:cubicBezTo>
                  <a:lnTo>
                    <a:pt x="86" y="410"/>
                  </a:lnTo>
                  <a:cubicBezTo>
                    <a:pt x="97" y="410"/>
                    <a:pt x="106" y="401"/>
                    <a:pt x="106" y="390"/>
                  </a:cubicBezTo>
                  <a:lnTo>
                    <a:pt x="106" y="323"/>
                  </a:lnTo>
                  <a:cubicBezTo>
                    <a:pt x="106" y="312"/>
                    <a:pt x="97" y="303"/>
                    <a:pt x="86" y="303"/>
                  </a:cubicBezTo>
                  <a:close/>
                  <a:moveTo>
                    <a:pt x="464" y="303"/>
                  </a:moveTo>
                  <a:lnTo>
                    <a:pt x="177" y="303"/>
                  </a:lnTo>
                  <a:lnTo>
                    <a:pt x="167" y="303"/>
                  </a:lnTo>
                  <a:cubicBezTo>
                    <a:pt x="156" y="303"/>
                    <a:pt x="147" y="312"/>
                    <a:pt x="147" y="323"/>
                  </a:cubicBezTo>
                  <a:lnTo>
                    <a:pt x="147" y="390"/>
                  </a:lnTo>
                  <a:cubicBezTo>
                    <a:pt x="147" y="401"/>
                    <a:pt x="156" y="410"/>
                    <a:pt x="167" y="410"/>
                  </a:cubicBezTo>
                  <a:lnTo>
                    <a:pt x="177" y="410"/>
                  </a:lnTo>
                  <a:lnTo>
                    <a:pt x="464" y="410"/>
                  </a:lnTo>
                  <a:cubicBezTo>
                    <a:pt x="475" y="410"/>
                    <a:pt x="484" y="401"/>
                    <a:pt x="484" y="390"/>
                  </a:cubicBezTo>
                  <a:lnTo>
                    <a:pt x="484" y="323"/>
                  </a:lnTo>
                  <a:cubicBezTo>
                    <a:pt x="484" y="312"/>
                    <a:pt x="475" y="303"/>
                    <a:pt x="464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91440" tIns="45720" rIns="91440" bIns="45720" anchor="ctr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cxnSp>
          <p:nvCxnSpPr>
            <p:cNvPr id="37" name="直接连接符 36"/>
            <p:cNvCxnSpPr>
              <a:cxnSpLocks/>
            </p:cNvCxnSpPr>
            <p:nvPr/>
          </p:nvCxnSpPr>
          <p:spPr>
            <a:xfrm>
              <a:off x="5828577" y="1309551"/>
              <a:ext cx="0" cy="35411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ïṥliďe"/>
            <p:cNvSpPr/>
            <p:nvPr/>
          </p:nvSpPr>
          <p:spPr bwMode="auto">
            <a:xfrm>
              <a:off x="5756569" y="2050673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slïďè"/>
            <p:cNvSpPr/>
            <p:nvPr/>
          </p:nvSpPr>
          <p:spPr bwMode="auto">
            <a:xfrm>
              <a:off x="5756568" y="2981424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$ḷîḑè"/>
            <p:cNvSpPr/>
            <p:nvPr/>
          </p:nvSpPr>
          <p:spPr bwMode="auto">
            <a:xfrm>
              <a:off x="5756568" y="3912175"/>
              <a:ext cx="144016" cy="144016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43" name="ïŝḻïḋé"/>
            <p:cNvGrpSpPr/>
            <p:nvPr/>
          </p:nvGrpSpPr>
          <p:grpSpPr>
            <a:xfrm>
              <a:off x="4907869" y="1824744"/>
              <a:ext cx="595872" cy="595872"/>
              <a:chOff x="5283305" y="1269560"/>
              <a:chExt cx="595872" cy="595872"/>
            </a:xfrm>
          </p:grpSpPr>
          <p:sp>
            <p:nvSpPr>
              <p:cNvPr id="65" name="îś1iďè"/>
              <p:cNvSpPr/>
              <p:nvPr/>
            </p:nvSpPr>
            <p:spPr bwMode="auto">
              <a:xfrm rot="2691234">
                <a:off x="5283305" y="1269560"/>
                <a:ext cx="595872" cy="595872"/>
              </a:xfrm>
              <a:prstGeom prst="teardrop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ṡḻidè"/>
              <p:cNvSpPr/>
              <p:nvPr/>
            </p:nvSpPr>
            <p:spPr bwMode="auto">
              <a:xfrm>
                <a:off x="5298039" y="1280434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</p:grpSp>
        <p:grpSp>
          <p:nvGrpSpPr>
            <p:cNvPr id="44" name="ïšḷiḋè"/>
            <p:cNvGrpSpPr/>
            <p:nvPr/>
          </p:nvGrpSpPr>
          <p:grpSpPr>
            <a:xfrm>
              <a:off x="4907868" y="2755496"/>
              <a:ext cx="595872" cy="595872"/>
              <a:chOff x="5283304" y="2200312"/>
              <a:chExt cx="595872" cy="595872"/>
            </a:xfrm>
            <a:solidFill>
              <a:schemeClr val="bg1">
                <a:lumMod val="65000"/>
              </a:schemeClr>
            </a:solidFill>
          </p:grpSpPr>
          <p:sp>
            <p:nvSpPr>
              <p:cNvPr id="63" name="ïşliḍé"/>
              <p:cNvSpPr/>
              <p:nvPr/>
            </p:nvSpPr>
            <p:spPr bwMode="auto">
              <a:xfrm rot="2691234">
                <a:off x="5283304" y="2200312"/>
                <a:ext cx="595872" cy="595872"/>
              </a:xfrm>
              <a:prstGeom prst="teardrop">
                <a:avLst/>
              </a:prstGeom>
              <a:grpFill/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ṩḷíḍé"/>
              <p:cNvSpPr/>
              <p:nvPr/>
            </p:nvSpPr>
            <p:spPr bwMode="auto">
              <a:xfrm>
                <a:off x="5298039" y="2211186"/>
                <a:ext cx="574124" cy="574124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</p:grpSp>
        <p:grpSp>
          <p:nvGrpSpPr>
            <p:cNvPr id="45" name="î$1idè"/>
            <p:cNvGrpSpPr/>
            <p:nvPr/>
          </p:nvGrpSpPr>
          <p:grpSpPr>
            <a:xfrm>
              <a:off x="4907868" y="3686248"/>
              <a:ext cx="595872" cy="595872"/>
              <a:chOff x="5283304" y="3131064"/>
              <a:chExt cx="595872" cy="595872"/>
            </a:xfrm>
          </p:grpSpPr>
          <p:sp>
            <p:nvSpPr>
              <p:cNvPr id="61" name="îṡ1idè"/>
              <p:cNvSpPr/>
              <p:nvPr/>
            </p:nvSpPr>
            <p:spPr bwMode="auto">
              <a:xfrm rot="2691234">
                <a:off x="5283304" y="3131064"/>
                <a:ext cx="595872" cy="595872"/>
              </a:xfrm>
              <a:prstGeom prst="teardrop">
                <a:avLst/>
              </a:prstGeom>
              <a:solidFill>
                <a:schemeClr val="accent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ïšḷîdé"/>
              <p:cNvSpPr/>
              <p:nvPr/>
            </p:nvSpPr>
            <p:spPr bwMode="auto">
              <a:xfrm>
                <a:off x="5298039" y="3141938"/>
                <a:ext cx="574124" cy="574124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noFill/>
                <a:round/>
              </a:ln>
            </p:spPr>
            <p:txBody>
              <a:bodyPr rot="0" spcFirstLastPara="0" vert="horz" wrap="none" lIns="91440" tIns="45720" rIns="91440" bIns="45720" anchor="ctr" anchorCtr="1" forceAA="0" compatLnSpc="1">
                <a:norm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</p:grpSp>
        <p:sp>
          <p:nvSpPr>
            <p:cNvPr id="48" name="išlîḋe"/>
            <p:cNvSpPr/>
            <p:nvPr/>
          </p:nvSpPr>
          <p:spPr bwMode="auto">
            <a:xfrm>
              <a:off x="6096000" y="190039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100" dirty="0"/>
                <a:t>图神经网络</a:t>
              </a:r>
              <a:endParaRPr lang="en-US" altLang="zh-CN" sz="1100" dirty="0"/>
            </a:p>
          </p:txBody>
        </p:sp>
        <p:sp>
          <p:nvSpPr>
            <p:cNvPr id="49" name="î$ḻîďê"/>
            <p:cNvSpPr/>
            <p:nvPr/>
          </p:nvSpPr>
          <p:spPr bwMode="auto">
            <a:xfrm>
              <a:off x="6096000" y="2837729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GraphSAGE</a:t>
              </a:r>
              <a:endParaRPr lang="en-US" altLang="zh-CN" sz="1100" dirty="0"/>
            </a:p>
          </p:txBody>
        </p:sp>
        <p:sp>
          <p:nvSpPr>
            <p:cNvPr id="50" name="íşḻîdè"/>
            <p:cNvSpPr/>
            <p:nvPr/>
          </p:nvSpPr>
          <p:spPr bwMode="auto">
            <a:xfrm>
              <a:off x="6091101" y="3849244"/>
              <a:ext cx="5424485" cy="43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GAT</a:t>
              </a: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6286500" y="2632088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6286500" y="3559189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6286500" y="4486290"/>
              <a:ext cx="5233985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00_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5860415"/>
            <a:ext cx="952500" cy="9525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9568180" y="6277610"/>
            <a:ext cx="23952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>
                <a:solidFill>
                  <a:schemeClr val="tx2"/>
                </a:solidFill>
                <a:latin typeface="HelveticaNeueLT Std Thin" panose="020B0403020202020204" charset="0"/>
                <a:cs typeface="HelveticaNeueLT Std Thin" panose="020B0403020202020204" charset="0"/>
              </a:rPr>
              <a:t>julyedu.com</a:t>
            </a:r>
          </a:p>
        </p:txBody>
      </p:sp>
      <p:sp>
        <p:nvSpPr>
          <p:cNvPr id="5" name="页脚占位符 2"/>
          <p:cNvSpPr>
            <a:spLocks noGrp="1"/>
          </p:cNvSpPr>
          <p:nvPr/>
        </p:nvSpPr>
        <p:spPr>
          <a:xfrm>
            <a:off x="1373683" y="6192709"/>
            <a:ext cx="4140201" cy="206381"/>
          </a:xfr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483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这样的模型结构，我们可以选择随意的深度，即邻居的跳转度数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需要注意：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、不同的层，</a:t>
            </a:r>
            <a:r>
              <a:rPr lang="en-US" altLang="zh-CN" dirty="0"/>
              <a:t>embedding</a:t>
            </a:r>
            <a:r>
              <a:rPr lang="zh-CN" altLang="en-US" dirty="0"/>
              <a:t>有不同的表示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、第一层的节点用其节点本身的特证来表示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B4423C-0683-42A0-8612-D5F10A7D9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88" y="3490200"/>
            <a:ext cx="2441762" cy="17994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6500A5-8FC2-4E98-9A1E-4EF541F1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898" y="3037560"/>
            <a:ext cx="3706510" cy="270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1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有了邻居节点，接下来考虑另外一个问题，怎么去聚合邻居节点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641D3-5F4F-4C2A-A775-7BA9D97E0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8" y="1856276"/>
            <a:ext cx="4633546" cy="27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22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896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最简单的方法，我们把所有邻居节点的值做一个取均值的操作，然后再传递给神经网络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D606CD-74EC-48FF-82CC-689DAFA1A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3" y="1705095"/>
            <a:ext cx="7299402" cy="33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7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接下来我们就详细看下</a:t>
            </a:r>
            <a:r>
              <a:rPr lang="en-US" altLang="zh-CN" dirty="0"/>
              <a:t>GCN</a:t>
            </a:r>
            <a:r>
              <a:rPr lang="zh-CN" altLang="en-US" dirty="0"/>
              <a:t>的公式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F69510-880F-4EBC-B49E-6F8D8076F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96589"/>
            <a:ext cx="7779944" cy="343925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A36CAE-9A0B-41E3-9F0B-91A033FD5A5D}"/>
              </a:ext>
            </a:extLst>
          </p:cNvPr>
          <p:cNvSpPr txBox="1"/>
          <p:nvPr/>
        </p:nvSpPr>
        <p:spPr>
          <a:xfrm>
            <a:off x="3089031" y="1905000"/>
            <a:ext cx="2010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使用节点特证初始化第</a:t>
            </a:r>
            <a:r>
              <a:rPr lang="en-US" altLang="zh-CN" dirty="0"/>
              <a:t>0</a:t>
            </a:r>
            <a:r>
              <a:rPr lang="zh-CN" altLang="en-US" dirty="0"/>
              <a:t>层的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5F7C95-26BB-4B4A-B942-E29C04AC11C4}"/>
              </a:ext>
            </a:extLst>
          </p:cNvPr>
          <p:cNvSpPr txBox="1"/>
          <p:nvPr/>
        </p:nvSpPr>
        <p:spPr>
          <a:xfrm>
            <a:off x="5099538" y="231314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</a:t>
            </a:r>
            <a:r>
              <a:rPr lang="en-US" altLang="zh-CN" dirty="0"/>
              <a:t>v</a:t>
            </a:r>
            <a:r>
              <a:rPr lang="zh-CN" altLang="en-US" dirty="0"/>
              <a:t>在第</a:t>
            </a:r>
            <a:r>
              <a:rPr lang="en-US" altLang="zh-CN" dirty="0"/>
              <a:t>l</a:t>
            </a:r>
            <a:r>
              <a:rPr lang="zh-CN" altLang="en-US" dirty="0"/>
              <a:t>层的</a:t>
            </a:r>
            <a:r>
              <a:rPr lang="en-US" altLang="zh-CN" dirty="0"/>
              <a:t>embedding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A20A14-0409-4DB1-8AB4-2E1AF8F284A6}"/>
              </a:ext>
            </a:extLst>
          </p:cNvPr>
          <p:cNvSpPr txBox="1"/>
          <p:nvPr/>
        </p:nvSpPr>
        <p:spPr>
          <a:xfrm>
            <a:off x="603738" y="5222631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L</a:t>
            </a:r>
            <a:r>
              <a:rPr lang="zh-CN" altLang="en-US" dirty="0"/>
              <a:t>层的聚合结果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C605295-F0C3-4E1C-9985-09279AAE443E}"/>
              </a:ext>
            </a:extLst>
          </p:cNvPr>
          <p:cNvSpPr txBox="1"/>
          <p:nvPr/>
        </p:nvSpPr>
        <p:spPr>
          <a:xfrm>
            <a:off x="3634154" y="5222631"/>
            <a:ext cx="138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非线性函数，例如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BA0753-2798-4F05-8FCF-36AC2AB99538}"/>
              </a:ext>
            </a:extLst>
          </p:cNvPr>
          <p:cNvSpPr txBox="1"/>
          <p:nvPr/>
        </p:nvSpPr>
        <p:spPr>
          <a:xfrm>
            <a:off x="4952999" y="4406807"/>
            <a:ext cx="2074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对邻居节点的</a:t>
            </a:r>
            <a:r>
              <a:rPr lang="en-US" altLang="zh-CN" dirty="0"/>
              <a:t>embedding</a:t>
            </a:r>
            <a:r>
              <a:rPr lang="zh-CN" altLang="en-US" dirty="0"/>
              <a:t>取均值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6F3747-3C93-4847-B540-2C3AA5765644}"/>
              </a:ext>
            </a:extLst>
          </p:cNvPr>
          <p:cNvSpPr txBox="1"/>
          <p:nvPr/>
        </p:nvSpPr>
        <p:spPr>
          <a:xfrm>
            <a:off x="7617070" y="4499140"/>
            <a:ext cx="221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层数</a:t>
            </a:r>
          </a:p>
        </p:txBody>
      </p:sp>
    </p:spTree>
    <p:extLst>
      <p:ext uri="{BB962C8B-B14F-4D97-AF65-F5344CB8AC3E}">
        <p14:creationId xmlns:p14="http://schemas.microsoft.com/office/powerpoint/2010/main" val="434407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做一个简化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E7C516-A619-46E8-85EE-EA6D096BE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3" y="1718288"/>
            <a:ext cx="4716831" cy="121363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3164A4DD-6A3B-4947-8A05-BC78E13FA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973" y="1661802"/>
            <a:ext cx="4419637" cy="585567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4ECDC6F1-2E93-41AA-B298-41D40DBD6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518" y="2247369"/>
            <a:ext cx="2932396" cy="63380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86D727D1-9A2B-424B-ADD0-9D37A919B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1493" y="3461006"/>
            <a:ext cx="7614504" cy="15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66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根据以上的简化，我们有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D41977-67ED-4BCE-A70E-D5FC0E13C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661802"/>
            <a:ext cx="6851040" cy="13522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5512BFD-82EA-4087-A9D5-71E8FC4B2435}"/>
              </a:ext>
            </a:extLst>
          </p:cNvPr>
          <p:cNvSpPr txBox="1"/>
          <p:nvPr/>
        </p:nvSpPr>
        <p:spPr>
          <a:xfrm>
            <a:off x="669923" y="3277842"/>
            <a:ext cx="10791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其中红色部分表示的是邻居的聚合操作，蓝色表示的是自身的一个</a:t>
            </a:r>
            <a:r>
              <a:rPr lang="en-US" altLang="zh-CN" dirty="0"/>
              <a:t>embedding</a:t>
            </a:r>
            <a:r>
              <a:rPr lang="zh-CN" altLang="en-US" dirty="0"/>
              <a:t>，</a:t>
            </a:r>
            <a:r>
              <a:rPr lang="en-US" altLang="zh-CN" dirty="0"/>
              <a:t>W</a:t>
            </a:r>
            <a:r>
              <a:rPr lang="zh-CN" altLang="en-US" dirty="0"/>
              <a:t>表示的是邻居节点的一个权重，</a:t>
            </a:r>
            <a:r>
              <a:rPr lang="en-US" altLang="zh-CN" dirty="0"/>
              <a:t>B</a:t>
            </a:r>
            <a:r>
              <a:rPr lang="zh-CN" altLang="en-US" dirty="0"/>
              <a:t>表示的是自身在上一层节点时的一个权重。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如果使用这样简化的方法，意味着可以使用有效的稀疏矩阵乘法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但是要注意，并不是所有的聚合操作都可以这样子简化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82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850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有了我们的</a:t>
            </a:r>
            <a:r>
              <a:rPr lang="en-US" altLang="zh-CN" dirty="0"/>
              <a:t>embedding</a:t>
            </a:r>
            <a:r>
              <a:rPr lang="zh-CN" altLang="en-US" dirty="0"/>
              <a:t>计算公式，接下来我们应该考虑下，如何去训练我们的网络结构，我们需要定义一个损失函数，更新我们的两个权重</a:t>
            </a:r>
            <a:r>
              <a:rPr lang="en-US" altLang="zh-CN" dirty="0"/>
              <a:t>W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CC3F9F-EE55-42F8-948A-6C1B632AB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3" y="2026627"/>
            <a:ext cx="3534571" cy="84243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58F1BF-1D06-45D0-8251-8CA1D99FE9D3}"/>
              </a:ext>
            </a:extLst>
          </p:cNvPr>
          <p:cNvSpPr txBox="1"/>
          <p:nvPr/>
        </p:nvSpPr>
        <p:spPr>
          <a:xfrm>
            <a:off x="779584" y="3112477"/>
            <a:ext cx="10017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、监督学习</a:t>
            </a:r>
            <a:endParaRPr lang="en-US" altLang="zh-CN" dirty="0"/>
          </a:p>
          <a:p>
            <a:r>
              <a:rPr lang="zh-CN" altLang="en-US" dirty="0"/>
              <a:t>如果是数据类型，那么</a:t>
            </a:r>
            <a:r>
              <a:rPr lang="en-US" altLang="zh-CN" dirty="0"/>
              <a:t>L</a:t>
            </a:r>
            <a:r>
              <a:rPr lang="zh-CN" altLang="en-US" dirty="0"/>
              <a:t>可以表示为求</a:t>
            </a:r>
            <a:r>
              <a:rPr lang="en-US" altLang="zh-CN" dirty="0"/>
              <a:t>L2</a:t>
            </a:r>
            <a:r>
              <a:rPr lang="zh-CN" altLang="en-US" dirty="0"/>
              <a:t>距离，如果是类别，那么</a:t>
            </a:r>
            <a:r>
              <a:rPr lang="en-US" altLang="zh-CN" dirty="0"/>
              <a:t>L</a:t>
            </a:r>
            <a:r>
              <a:rPr lang="zh-CN" altLang="en-US" dirty="0"/>
              <a:t>可以采用交叉熵损失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、非监督学习</a:t>
            </a:r>
            <a:endParaRPr lang="en-US" altLang="zh-CN" dirty="0"/>
          </a:p>
          <a:p>
            <a:r>
              <a:rPr lang="zh-CN" altLang="en-US" dirty="0"/>
              <a:t>使用图的结构做为我们学习目标</a:t>
            </a:r>
          </a:p>
        </p:txBody>
      </p:sp>
    </p:spTree>
    <p:extLst>
      <p:ext uri="{BB962C8B-B14F-4D97-AF65-F5344CB8AC3E}">
        <p14:creationId xmlns:p14="http://schemas.microsoft.com/office/powerpoint/2010/main" val="3540909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基于非监督学习的方法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9916F1-C477-42FD-BFB5-DDF6AEB1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781541"/>
            <a:ext cx="3904884" cy="96278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536EC2-13CD-4785-9A2F-D4B9E65C1409}"/>
              </a:ext>
            </a:extLst>
          </p:cNvPr>
          <p:cNvSpPr txBox="1"/>
          <p:nvPr/>
        </p:nvSpPr>
        <p:spPr>
          <a:xfrm>
            <a:off x="669924" y="3036743"/>
            <a:ext cx="915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y=1</a:t>
            </a:r>
            <a:r>
              <a:rPr lang="zh-CN" altLang="en-US" dirty="0"/>
              <a:t>时，表示</a:t>
            </a:r>
            <a:r>
              <a:rPr lang="en-US" altLang="zh-CN" dirty="0"/>
              <a:t>u</a:t>
            </a:r>
            <a:r>
              <a:rPr lang="zh-CN" altLang="en-US" dirty="0"/>
              <a:t>与</a:t>
            </a:r>
            <a:r>
              <a:rPr lang="en-US" altLang="zh-CN" dirty="0"/>
              <a:t>v</a:t>
            </a:r>
            <a:r>
              <a:rPr lang="zh-CN" altLang="en-US" dirty="0"/>
              <a:t>是相似的节点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CE</a:t>
            </a:r>
            <a:r>
              <a:rPr lang="zh-CN" altLang="en-US" dirty="0"/>
              <a:t>表示的是交叉商家，</a:t>
            </a:r>
            <a:r>
              <a:rPr lang="en-US" altLang="zh-CN" dirty="0"/>
              <a:t>DEC</a:t>
            </a:r>
            <a:r>
              <a:rPr lang="zh-CN" altLang="en-US" dirty="0"/>
              <a:t>表示的是点乘</a:t>
            </a:r>
          </a:p>
        </p:txBody>
      </p:sp>
    </p:spTree>
    <p:extLst>
      <p:ext uri="{BB962C8B-B14F-4D97-AF65-F5344CB8AC3E}">
        <p14:creationId xmlns:p14="http://schemas.microsoft.com/office/powerpoint/2010/main" val="313477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28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基于监督学习的方法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F7AB0-1167-4F90-9908-CFFA35F11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31" y="1704609"/>
            <a:ext cx="3507426" cy="22753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9F6C4A-DECD-4CED-A1B8-7C14EE46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402" y="1742571"/>
            <a:ext cx="1944077" cy="23446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74569D-8B9C-4AFF-B5FD-0A254CFDA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211194"/>
            <a:ext cx="7895492" cy="11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93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29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总流程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、定义聚合函数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、定义损失函数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、选择一个集合内的节点，做为训练数据，更新</a:t>
            </a:r>
            <a:r>
              <a:rPr lang="en-US" altLang="zh-CN" dirty="0"/>
              <a:t>W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、为每个节点生成</a:t>
            </a:r>
            <a:r>
              <a:rPr lang="en-US" altLang="zh-CN" dirty="0"/>
              <a:t>embedding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584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图神经网络</a:t>
            </a:r>
            <a:endParaRPr lang="en-US" altLang="zh-CN" sz="24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0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9236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、该方法对于没有参与过训练的节点，也可以生成对应的</a:t>
            </a:r>
            <a:r>
              <a:rPr lang="en-US" altLang="zh-CN" dirty="0"/>
              <a:t>embedding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、参数量少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87D280-F1ED-483D-A150-0EA44B7A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77" y="2480622"/>
            <a:ext cx="5782774" cy="233792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654D3F-FA85-4234-A815-F215ED162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50" y="2525087"/>
            <a:ext cx="2737639" cy="224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很多场景，我们实际上是需要实时对新节点进行</a:t>
            </a:r>
            <a:r>
              <a:rPr lang="en-US" altLang="zh-CN" dirty="0"/>
              <a:t>embedding</a:t>
            </a:r>
            <a:r>
              <a:rPr lang="zh-CN" altLang="en-US" dirty="0"/>
              <a:t>的，例如在一个推荐系统中，新增了一个新的用户，即一个新的节点假如到图中，那么就需要对该节点进行</a:t>
            </a:r>
            <a:r>
              <a:rPr lang="en-US" altLang="zh-CN" dirty="0"/>
              <a:t>embedding</a:t>
            </a:r>
            <a:r>
              <a:rPr lang="zh-CN" altLang="en-US" dirty="0"/>
              <a:t>的生成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54423-734B-40EF-A27B-FE65F3273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06" y="1915552"/>
            <a:ext cx="7174523" cy="26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30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 err="1"/>
              <a:t>GraphSAGE</a:t>
            </a:r>
            <a:endParaRPr lang="en-US" altLang="zh-CN" sz="2400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2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 err="1">
                <a:latin typeface="+mn-lt"/>
                <a:ea typeface="+mn-ea"/>
                <a:cs typeface="+mn-cs"/>
              </a:rPr>
              <a:t>GraphSAGE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33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前面一节的内容，我们对邻居节点采用了取均值的方式来做聚合操作，那么，除了均值操作，还有没有其它的方法呢？是否有更加优化的办法呢？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1F2EA7-FD63-4930-B620-14AA1BCCF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85" y="2138093"/>
            <a:ext cx="9114692" cy="9409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C909B9-520F-4174-BF6A-5D89E97AF902}"/>
              </a:ext>
            </a:extLst>
          </p:cNvPr>
          <p:cNvSpPr txBox="1"/>
          <p:nvPr/>
        </p:nvSpPr>
        <p:spPr>
          <a:xfrm>
            <a:off x="726831" y="3310533"/>
            <a:ext cx="1057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我们把之前的均值的方法，改为一个</a:t>
            </a:r>
            <a:r>
              <a:rPr lang="en-US" altLang="zh-CN" dirty="0"/>
              <a:t>AGG</a:t>
            </a:r>
            <a:r>
              <a:rPr lang="zh-CN" altLang="en-US" dirty="0"/>
              <a:t>函数，这种消息传递的架构有什么不一样的呢</a:t>
            </a:r>
          </a:p>
        </p:txBody>
      </p:sp>
    </p:spTree>
    <p:extLst>
      <p:ext uri="{BB962C8B-B14F-4D97-AF65-F5344CB8AC3E}">
        <p14:creationId xmlns:p14="http://schemas.microsoft.com/office/powerpoint/2010/main" val="134919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 err="1">
                <a:latin typeface="+mn-lt"/>
                <a:ea typeface="+mn-ea"/>
                <a:cs typeface="+mn-cs"/>
              </a:rPr>
              <a:t>GraphSAGE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34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h</a:t>
            </a:r>
            <a:r>
              <a:rPr lang="zh-CN" altLang="en-US" dirty="0"/>
              <a:t>的结果，我们通常都会在每一层都做一个标准化的操作。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如果不使用标准化，那么每一层的值的大小都是不统一的。在某些情况下，标准化后的效果也会更加好一些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7FF6B0-0F28-44CD-812E-6A9452D3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3" y="2693672"/>
            <a:ext cx="9114692" cy="9409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0D6864-6163-4D27-B929-86A9A6547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53" y="3634580"/>
            <a:ext cx="9022668" cy="10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8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 err="1">
                <a:latin typeface="+mn-lt"/>
                <a:ea typeface="+mn-ea"/>
                <a:cs typeface="+mn-cs"/>
              </a:rPr>
              <a:t>GraphSAGE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AGG</a:t>
            </a:r>
            <a:r>
              <a:rPr lang="zh-CN" altLang="en-US" dirty="0"/>
              <a:t>函数有很多种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、取均值的方式，就和我们之前提到的方法一样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607B50-FE8D-43FE-8C61-769F4C1B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53" y="2209296"/>
            <a:ext cx="3374047" cy="1219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FE63BF-CD28-4F18-B4F2-FE0FB3F0A7C8}"/>
              </a:ext>
            </a:extLst>
          </p:cNvPr>
          <p:cNvSpPr txBox="1"/>
          <p:nvPr/>
        </p:nvSpPr>
        <p:spPr>
          <a:xfrm>
            <a:off x="762000" y="3657600"/>
            <a:ext cx="829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、线性变换，这里的</a:t>
            </a:r>
            <a:r>
              <a:rPr lang="en-US" altLang="zh-CN" dirty="0"/>
              <a:t>gamma</a:t>
            </a:r>
            <a:r>
              <a:rPr lang="zh-CN" altLang="en-US" dirty="0"/>
              <a:t>是一个池化操作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A32DDF-D136-49AE-80F4-5E109D84D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206734"/>
            <a:ext cx="6770077" cy="7233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90EEBDF-583C-4E2B-85A7-67E33CC941D4}"/>
              </a:ext>
            </a:extLst>
          </p:cNvPr>
          <p:cNvSpPr txBox="1"/>
          <p:nvPr/>
        </p:nvSpPr>
        <p:spPr>
          <a:xfrm>
            <a:off x="762000" y="5193323"/>
            <a:ext cx="599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DFDBBEC-1E5C-43BA-BAA4-39FC0F4F0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4" y="5679523"/>
            <a:ext cx="9102602" cy="9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2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 err="1">
                <a:latin typeface="+mn-lt"/>
                <a:ea typeface="+mn-ea"/>
                <a:cs typeface="+mn-cs"/>
              </a:rPr>
              <a:t>GraphSAGE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不管是</a:t>
            </a:r>
            <a:r>
              <a:rPr lang="en-US" altLang="zh-CN" dirty="0"/>
              <a:t>GCN</a:t>
            </a:r>
            <a:r>
              <a:rPr lang="zh-CN" altLang="en-US" dirty="0"/>
              <a:t>还是</a:t>
            </a:r>
            <a:r>
              <a:rPr lang="en-US" altLang="zh-CN" dirty="0" err="1"/>
              <a:t>GraphSAGE</a:t>
            </a:r>
            <a:r>
              <a:rPr lang="zh-CN" altLang="en-US" dirty="0"/>
              <a:t>，他们的核心思想其实都是类似的，使用神经网络聚合邻居节点的信息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不同点</a:t>
            </a:r>
            <a:endParaRPr lang="en-US" altLang="zh-CN" dirty="0"/>
          </a:p>
          <a:p>
            <a:r>
              <a:rPr lang="en-US" altLang="zh-CN" dirty="0"/>
              <a:t>GCN</a:t>
            </a:r>
            <a:r>
              <a:rPr lang="zh-CN" altLang="en-US" dirty="0"/>
              <a:t>：只考虑了均值并用神经网络做一个堆叠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GraphSAGE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对邻居节点做各种聚合操作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A2B262-0853-4FBF-B64A-9C281264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89" y="3566445"/>
            <a:ext cx="3348539" cy="21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93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GAT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867400" y="3473450"/>
            <a:ext cx="0" cy="99695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483100" y="3483598"/>
            <a:ext cx="1022345" cy="99315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553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r>
              <a:rPr lang="zh-CN" altLang="en-US" sz="1800" b="0" dirty="0">
                <a:latin typeface="+mn-lt"/>
                <a:ea typeface="+mn-ea"/>
                <a:cs typeface="+mn-cs"/>
              </a:rPr>
              <a:t>的全名是</a:t>
            </a:r>
            <a:r>
              <a:rPr lang="en-US" altLang="zh-CN" dirty="0"/>
              <a:t>Graph Attention Networks</a:t>
            </a:r>
            <a:r>
              <a:rPr lang="zh-CN" altLang="en-US" dirty="0"/>
              <a:t>，即图注意力网络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4D0329-3A00-4951-8484-2F62DDACA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789234"/>
            <a:ext cx="8162925" cy="1028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11910FC-5323-4DEE-A560-015537BDE398}"/>
              </a:ext>
            </a:extLst>
          </p:cNvPr>
          <p:cNvSpPr txBox="1"/>
          <p:nvPr/>
        </p:nvSpPr>
        <p:spPr>
          <a:xfrm>
            <a:off x="669924" y="2971800"/>
            <a:ext cx="1037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在我们的</a:t>
            </a:r>
            <a:r>
              <a:rPr lang="en-US" altLang="zh-CN" dirty="0"/>
              <a:t>GCN</a:t>
            </a:r>
            <a:r>
              <a:rPr lang="zh-CN" altLang="en-US" dirty="0"/>
              <a:t>当中，我们的权重是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020EB6-B7AC-419B-8C00-152E45A71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84" y="3406015"/>
            <a:ext cx="2089638" cy="8371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9A8622-28C2-474F-955D-828AEE3A3C79}"/>
              </a:ext>
            </a:extLst>
          </p:cNvPr>
          <p:cNvSpPr txBox="1"/>
          <p:nvPr/>
        </p:nvSpPr>
        <p:spPr>
          <a:xfrm>
            <a:off x="826476" y="4607169"/>
            <a:ext cx="1052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这里我们是基于图的结果，显式的定义了其全总，但问题是，所有的邻居节点的权重都是一样的吗</a:t>
            </a:r>
          </a:p>
        </p:txBody>
      </p:sp>
    </p:spTree>
    <p:extLst>
      <p:ext uri="{BB962C8B-B14F-4D97-AF65-F5344CB8AC3E}">
        <p14:creationId xmlns:p14="http://schemas.microsoft.com/office/powerpoint/2010/main" val="2279103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实际上，并不是每个节点的权重都是一样的，因此我们需要计算出每个节点对应的一个权重，下式中的</a:t>
            </a:r>
            <a:r>
              <a:rPr lang="en-US" altLang="zh-CN" dirty="0"/>
              <a:t>alpha</a:t>
            </a:r>
            <a:r>
              <a:rPr lang="zh-CN" altLang="en-US" dirty="0"/>
              <a:t>，实际上会更加注重一些重要的部分，对于剩余的部分就不那么的看重。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而对于我们的神经网络来说，实际上也应该花费更多的计算在重要的数据层面上。哪一部分的数据最重要，则取决于训练过程中的上下文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3467E4-794F-4D1E-A36D-E6F94AA07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18" y="2884609"/>
            <a:ext cx="7972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回顾一下我们之前</a:t>
            </a:r>
            <a:r>
              <a:rPr lang="en-US" altLang="zh-CN" dirty="0"/>
              <a:t>node embedding</a:t>
            </a:r>
            <a:r>
              <a:rPr lang="zh-CN" altLang="en-US" dirty="0"/>
              <a:t>的内容，我们希望相似的节点，映射之后的</a:t>
            </a:r>
            <a:r>
              <a:rPr lang="en-US" altLang="zh-CN" dirty="0"/>
              <a:t>embedding</a:t>
            </a:r>
            <a:r>
              <a:rPr lang="zh-CN" altLang="en-US" dirty="0"/>
              <a:t>在尽可能的聚在一起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那么怎么去学习这个映射</a:t>
            </a:r>
            <a:r>
              <a:rPr lang="en-US" altLang="zh-CN" dirty="0"/>
              <a:t>f</a:t>
            </a:r>
            <a:r>
              <a:rPr lang="zh-CN" altLang="en-US" dirty="0"/>
              <a:t>呢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BB1EAC-23D2-4A61-A60E-9BF53F72D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0" y="2409975"/>
            <a:ext cx="8903678" cy="29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63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那么，怎么去学习这个权重呢？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、首先，我们需要计算一个</a:t>
            </a:r>
            <a:r>
              <a:rPr lang="en-US" altLang="zh-CN" dirty="0"/>
              <a:t>attention</a:t>
            </a:r>
            <a:r>
              <a:rPr lang="zh-CN" altLang="en-US" dirty="0"/>
              <a:t>的系数</a:t>
            </a:r>
            <a:r>
              <a:rPr lang="en-US" altLang="zh-CN" dirty="0"/>
              <a:t>e</a:t>
            </a:r>
            <a:r>
              <a:rPr lang="zh-CN" altLang="en-US" dirty="0"/>
              <a:t>，下式表示的是节点</a:t>
            </a:r>
            <a:r>
              <a:rPr lang="en-US" altLang="zh-CN" dirty="0"/>
              <a:t>u</a:t>
            </a:r>
            <a:r>
              <a:rPr lang="zh-CN" altLang="en-US" dirty="0"/>
              <a:t>与</a:t>
            </a:r>
            <a:r>
              <a:rPr lang="en-US" altLang="zh-CN" dirty="0"/>
              <a:t>e</a:t>
            </a:r>
            <a:r>
              <a:rPr lang="zh-CN" altLang="en-US" dirty="0"/>
              <a:t>的相关系数，或者说重要程度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73789D-A45B-43C8-B4E9-74F1D4F8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765" y="2086846"/>
            <a:ext cx="8020050" cy="1095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3E4911-0052-4609-ABD6-5CFDC944E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46" y="3584729"/>
            <a:ext cx="2986454" cy="21865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2B3B81-BEBE-45D0-9F20-1E1004F04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185" y="4394078"/>
            <a:ext cx="66198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98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41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、对</a:t>
            </a:r>
            <a:r>
              <a:rPr lang="en-US" altLang="zh-CN" dirty="0"/>
              <a:t>e</a:t>
            </a:r>
            <a:r>
              <a:rPr lang="zh-CN" altLang="en-US" dirty="0"/>
              <a:t>做一个</a:t>
            </a:r>
            <a:r>
              <a:rPr lang="en-US" altLang="zh-CN" dirty="0" err="1"/>
              <a:t>softmax</a:t>
            </a:r>
            <a:r>
              <a:rPr lang="zh-CN" altLang="en-US" dirty="0"/>
              <a:t>的操作，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BCB35D-67A7-4C25-AEB8-41C17A62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1696549"/>
            <a:ext cx="4786679" cy="1136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A4C99F-0525-4D00-A4AF-C63089CFF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05" y="1948228"/>
            <a:ext cx="3276600" cy="7810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775B6C0-8F8D-4514-80D6-84499A33429C}"/>
              </a:ext>
            </a:extLst>
          </p:cNvPr>
          <p:cNvSpPr txBox="1"/>
          <p:nvPr/>
        </p:nvSpPr>
        <p:spPr>
          <a:xfrm>
            <a:off x="752475" y="3241431"/>
            <a:ext cx="67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、加权求和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4DA7E7-6688-4FDB-A8A8-5D37C08AC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24" y="3751385"/>
            <a:ext cx="6739061" cy="9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5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6FCA56-6B75-484E-8092-D1ACC1E9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22" y="2271567"/>
            <a:ext cx="4041531" cy="2816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0B730AE-6DC7-4612-97A3-8E89352DC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678" y="2964105"/>
            <a:ext cx="5249740" cy="143174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B89AD4-5CCC-4CA3-A72D-E24903682712}"/>
              </a:ext>
            </a:extLst>
          </p:cNvPr>
          <p:cNvSpPr txBox="1"/>
          <p:nvPr/>
        </p:nvSpPr>
        <p:spPr>
          <a:xfrm>
            <a:off x="669924" y="1289538"/>
            <a:ext cx="486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看个具体的例子</a:t>
            </a:r>
          </a:p>
        </p:txBody>
      </p:sp>
    </p:spTree>
    <p:extLst>
      <p:ext uri="{BB962C8B-B14F-4D97-AF65-F5344CB8AC3E}">
        <p14:creationId xmlns:p14="http://schemas.microsoft.com/office/powerpoint/2010/main" val="1924635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attention</a:t>
            </a:r>
            <a:r>
              <a:rPr lang="zh-CN" altLang="en-US" dirty="0"/>
              <a:t>中的</a:t>
            </a:r>
            <a:r>
              <a:rPr lang="en-US" altLang="zh-CN" dirty="0"/>
              <a:t>a</a:t>
            </a:r>
            <a:r>
              <a:rPr lang="zh-CN" altLang="en-US" dirty="0"/>
              <a:t>又是什么呢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通常需要保证</a:t>
            </a:r>
            <a:r>
              <a:rPr lang="en-US" altLang="zh-CN" dirty="0"/>
              <a:t>a</a:t>
            </a:r>
            <a:r>
              <a:rPr lang="zh-CN" altLang="en-US" dirty="0"/>
              <a:t>具有可训练的参数，例如，我们可以使用一个全连接层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AE9E7C-01A6-4482-84A9-D4B90490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21" y="4207028"/>
            <a:ext cx="7639050" cy="17430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6F7D06-5ABD-404E-BEC4-1BFBA2912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21" y="2183561"/>
            <a:ext cx="59245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5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甚至，我们也可以采用</a:t>
            </a:r>
            <a:r>
              <a:rPr lang="en-US" altLang="zh-CN" dirty="0"/>
              <a:t>transformer</a:t>
            </a:r>
            <a:r>
              <a:rPr lang="zh-CN" altLang="en-US" dirty="0"/>
              <a:t>中的多头注意力机制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F69FC-BC4A-4FA5-AE5C-ED68E9D9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813779"/>
            <a:ext cx="7128365" cy="23244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340191-2414-4EDB-96E0-7E82933E3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38" y="4873136"/>
            <a:ext cx="7134225" cy="9239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A9A71BA-DDC2-48AB-B158-297B5EBDE771}"/>
              </a:ext>
            </a:extLst>
          </p:cNvPr>
          <p:cNvSpPr txBox="1"/>
          <p:nvPr/>
        </p:nvSpPr>
        <p:spPr>
          <a:xfrm>
            <a:off x="744415" y="4249615"/>
            <a:ext cx="627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最后把不同的注意力的结果进行拼接，在做一个维度变换</a:t>
            </a:r>
          </a:p>
        </p:txBody>
      </p:sp>
    </p:spTree>
    <p:extLst>
      <p:ext uri="{BB962C8B-B14F-4D97-AF65-F5344CB8AC3E}">
        <p14:creationId xmlns:p14="http://schemas.microsoft.com/office/powerpoint/2010/main" val="1532827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GAT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</a:t>
            </a:r>
            <a:r>
              <a:rPr lang="zh-CN" altLang="en-US" dirty="0"/>
              <a:t>允许对不同的邻居采用不同的权重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在计算</a:t>
            </a:r>
            <a:r>
              <a:rPr lang="en-US" altLang="zh-CN" dirty="0"/>
              <a:t>attention</a:t>
            </a:r>
            <a:r>
              <a:rPr lang="zh-CN" altLang="en-US" dirty="0"/>
              <a:t>的权重时，我们可以采用并行的方式去计算，提高速度</a:t>
            </a:r>
            <a:endParaRPr lang="en-US" altLang="zh-CN" dirty="0"/>
          </a:p>
          <a:p>
            <a:r>
              <a:rPr lang="zh-CN" altLang="en-US" dirty="0"/>
              <a:t>参数是固定的，和图的大小没有关系</a:t>
            </a:r>
            <a:endParaRPr lang="en-US" altLang="zh-CN" dirty="0"/>
          </a:p>
          <a:p>
            <a:r>
              <a:rPr lang="zh-CN" altLang="en-US" dirty="0"/>
              <a:t>参数可共享</a:t>
            </a:r>
            <a:endParaRPr lang="en-US" altLang="zh-CN" dirty="0"/>
          </a:p>
          <a:p>
            <a:r>
              <a:rPr lang="zh-CN" altLang="en-US" dirty="0"/>
              <a:t>只需要考虑局部的邻居节点</a:t>
            </a:r>
            <a:endParaRPr lang="en-US" altLang="zh-CN" dirty="0"/>
          </a:p>
          <a:p>
            <a:r>
              <a:rPr lang="zh-CN" altLang="en-US" dirty="0"/>
              <a:t>不依赖于全局图的结构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5272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05242C-0860-4734-B078-E29BC001C627}"/>
              </a:ext>
            </a:extLst>
          </p:cNvPr>
          <p:cNvSpPr txBox="1"/>
          <p:nvPr/>
        </p:nvSpPr>
        <p:spPr>
          <a:xfrm>
            <a:off x="669924" y="1260231"/>
            <a:ext cx="1052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C1BD04-6298-4E6D-BDCA-0C734A5A55F9}"/>
              </a:ext>
            </a:extLst>
          </p:cNvPr>
          <p:cNvSpPr txBox="1"/>
          <p:nvPr/>
        </p:nvSpPr>
        <p:spPr>
          <a:xfrm>
            <a:off x="769570" y="3200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https://github.com/rusty1s/pytorch_geometric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66700B4-96B8-4353-AE45-1B7C50122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171519"/>
            <a:ext cx="52578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00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6406243" y="5092805"/>
            <a:ext cx="5208860" cy="420208"/>
          </a:xfrm>
        </p:spPr>
        <p:txBody>
          <a:bodyPr/>
          <a:lstStyle/>
          <a:p>
            <a:r>
              <a:rPr lang="zh-CN" altLang="en-US" dirty="0"/>
              <a:t>掌握知识最终还是要靠自己去实践总结</a:t>
            </a:r>
            <a:endParaRPr lang="en-US" altLang="zh-CN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511481" y="5556339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直接连接符 449"/>
          <p:cNvCxnSpPr/>
          <p:nvPr/>
        </p:nvCxnSpPr>
        <p:spPr>
          <a:xfrm>
            <a:off x="6511481" y="4810320"/>
            <a:ext cx="35026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7526655" y="1571625"/>
            <a:ext cx="3270250" cy="1421130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10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文本占位符 62"/>
          <p:cNvSpPr>
            <a:spLocks noGrp="1"/>
          </p:cNvSpPr>
          <p:nvPr/>
        </p:nvSpPr>
        <p:spPr>
          <a:xfrm>
            <a:off x="5371147" y="3383501"/>
            <a:ext cx="5095876" cy="3108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 lnSpcReduction="10000"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微信扫一扫关注我们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52" y="0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Node Embedding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4356DC-22FA-426C-88D5-3D49BA875543}"/>
              </a:ext>
            </a:extLst>
          </p:cNvPr>
          <p:cNvSpPr txBox="1"/>
          <p:nvPr/>
        </p:nvSpPr>
        <p:spPr>
          <a:xfrm>
            <a:off x="610551" y="1186418"/>
            <a:ext cx="10473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实际上，我们的目标就是把相邻的两个节点，映射到另一个空间时，</a:t>
            </a:r>
            <a:r>
              <a:rPr lang="en-US" altLang="zh-CN" dirty="0"/>
              <a:t>embedding</a:t>
            </a:r>
            <a:r>
              <a:rPr lang="zh-CN" altLang="en-US" dirty="0"/>
              <a:t>的相似度很大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5CB436-F257-4C78-A42D-8B7F5E12D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" y="2301385"/>
            <a:ext cx="7674052" cy="3437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C0AA71-C156-4FC1-8F51-BDB0CB91A104}"/>
                  </a:ext>
                </a:extLst>
              </p:cNvPr>
              <p:cNvSpPr txBox="1"/>
              <p:nvPr/>
            </p:nvSpPr>
            <p:spPr>
              <a:xfrm>
                <a:off x="681994" y="1713469"/>
                <a:ext cx="24611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dirty="0" err="1"/>
                  <a:t>smilarity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u,v</a:t>
                </a:r>
                <a:r>
                  <a:rPr lang="en-US" altLang="zh-CN" dirty="0"/>
                  <a:t>)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DC0AA71-C156-4FC1-8F51-BDB0CB91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4" y="1713469"/>
                <a:ext cx="2461189" cy="276999"/>
              </a:xfrm>
              <a:prstGeom prst="rect">
                <a:avLst/>
              </a:prstGeom>
              <a:blipFill>
                <a:blip r:embed="rId5"/>
                <a:stretch>
                  <a:fillRect l="-5941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62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0552" y="0"/>
            <a:ext cx="10850563" cy="1028699"/>
          </a:xfrm>
        </p:spPr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Node Embedding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4356DC-22FA-426C-88D5-3D49BA875543}"/>
              </a:ext>
            </a:extLst>
          </p:cNvPr>
          <p:cNvSpPr txBox="1"/>
          <p:nvPr/>
        </p:nvSpPr>
        <p:spPr>
          <a:xfrm>
            <a:off x="610552" y="1254785"/>
            <a:ext cx="10661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这里的</a:t>
            </a:r>
            <a:r>
              <a:rPr lang="en-US" altLang="zh-CN" dirty="0"/>
              <a:t>Encoder</a:t>
            </a:r>
            <a:r>
              <a:rPr lang="zh-CN" altLang="en-US" dirty="0"/>
              <a:t>我们采用和</a:t>
            </a:r>
            <a:r>
              <a:rPr lang="en-US" altLang="zh-CN" dirty="0"/>
              <a:t>word2vec</a:t>
            </a:r>
            <a:r>
              <a:rPr lang="zh-CN" altLang="en-US" dirty="0"/>
              <a:t>同样的方法，我们只需要一个</a:t>
            </a:r>
            <a:r>
              <a:rPr lang="en-US" altLang="zh-CN" dirty="0"/>
              <a:t>embedding matrix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B2A6FA-B1D3-4EEC-9E82-CF3A4E586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13" y="1916172"/>
            <a:ext cx="4238625" cy="75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7181C6-0B62-4576-8FD5-BF80FDBF7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16" y="2827196"/>
            <a:ext cx="7075984" cy="31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8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>
                <a:latin typeface="+mn-lt"/>
                <a:ea typeface="+mn-ea"/>
                <a:cs typeface="+mn-cs"/>
              </a:rPr>
              <a:t>Node Embedding</a:t>
            </a:r>
            <a:r>
              <a:rPr lang="zh-CN" altLang="en-US" sz="1800" b="0">
                <a:latin typeface="+mn-lt"/>
                <a:ea typeface="+mn-ea"/>
                <a:cs typeface="+mn-cs"/>
              </a:rPr>
              <a:t>缺点</a:t>
            </a:r>
            <a:endParaRPr lang="zh-CN" altLang="en-US" sz="1800" b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7911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、参数量太大，参数量和节点数正相关，节点与节点之间不存在参数的共享，每个节点都是唯一的</a:t>
            </a:r>
            <a:r>
              <a:rPr lang="en-US" altLang="zh-CN" dirty="0"/>
              <a:t>embedding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、对于没有参与训练的节点，就没办法得到对应的</a:t>
            </a:r>
            <a:r>
              <a:rPr lang="en-US" altLang="zh-CN" dirty="0"/>
              <a:t>embedding</a:t>
            </a:r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、没办法融合自身节点的特证，真是情况的图节点又包含很多的特别，应该把这些特证给应用起来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5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3" y="1160585"/>
            <a:ext cx="1085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今天的课程，我们会提出一种更优的基于图神经网络的</a:t>
            </a:r>
            <a:r>
              <a:rPr lang="en-US" altLang="zh-CN" dirty="0"/>
              <a:t>Encoder</a:t>
            </a:r>
            <a:r>
              <a:rPr lang="zh-CN" altLang="en-US" dirty="0"/>
              <a:t>，这个</a:t>
            </a:r>
            <a:r>
              <a:rPr lang="en-US" altLang="zh-CN" dirty="0"/>
              <a:t>Encoder</a:t>
            </a:r>
            <a:r>
              <a:rPr lang="zh-CN" altLang="en-US" dirty="0"/>
              <a:t>是多层非线性的结构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2B43B-DE89-45A7-903A-3C2F22418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3" y="1583706"/>
            <a:ext cx="7372108" cy="433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5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1800" b="0" dirty="0">
                <a:latin typeface="+mn-lt"/>
                <a:ea typeface="+mn-ea"/>
                <a:cs typeface="+mn-cs"/>
              </a:rPr>
              <a:t>图神经网络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40" name="图片 39" descr="logo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2815" y="491490"/>
            <a:ext cx="1638300" cy="44513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4BBA83F-3DA0-45AB-A6CB-26FA0524CC63}"/>
              </a:ext>
            </a:extLst>
          </p:cNvPr>
          <p:cNvSpPr txBox="1"/>
          <p:nvPr/>
        </p:nvSpPr>
        <p:spPr>
          <a:xfrm>
            <a:off x="669924" y="1160585"/>
            <a:ext cx="61194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使用图神经网络，我们能解决这些问题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Node classification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给定一个节点，预测其类型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Link prediction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预测是否两个节点是可连接在一起的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Community detection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节点的聚类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Graph similarity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判断两个子图或者整图的相似度</a:t>
            </a:r>
          </a:p>
        </p:txBody>
      </p:sp>
    </p:spTree>
    <p:extLst>
      <p:ext uri="{BB962C8B-B14F-4D97-AF65-F5344CB8AC3E}">
        <p14:creationId xmlns:p14="http://schemas.microsoft.com/office/powerpoint/2010/main" val="18987276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259"/>
</p:tagLst>
</file>

<file path=ppt/theme/theme1.xml><?xml version="1.0" encoding="utf-8"?>
<a:theme xmlns:a="http://schemas.openxmlformats.org/drawingml/2006/main" name="主题5">
  <a:themeElements>
    <a:clrScheme name="自定义 31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CA39F"/>
      </a:accent1>
      <a:accent2>
        <a:srgbClr val="FCB33A"/>
      </a:accent2>
      <a:accent3>
        <a:srgbClr val="EDBD84"/>
      </a:accent3>
      <a:accent4>
        <a:srgbClr val="968573"/>
      </a:accent4>
      <a:accent5>
        <a:srgbClr val="8B8C7E"/>
      </a:accent5>
      <a:accent6>
        <a:srgbClr val="58555E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31">
    <a:dk1>
      <a:srgbClr val="000000"/>
    </a:dk1>
    <a:lt1>
      <a:srgbClr val="FFFFFF"/>
    </a:lt1>
    <a:dk2>
      <a:srgbClr val="768394"/>
    </a:dk2>
    <a:lt2>
      <a:srgbClr val="F0F0F0"/>
    </a:lt2>
    <a:accent1>
      <a:srgbClr val="1CA39F"/>
    </a:accent1>
    <a:accent2>
      <a:srgbClr val="FCB33A"/>
    </a:accent2>
    <a:accent3>
      <a:srgbClr val="EDBD84"/>
    </a:accent3>
    <a:accent4>
      <a:srgbClr val="968573"/>
    </a:accent4>
    <a:accent5>
      <a:srgbClr val="8B8C7E"/>
    </a:accent5>
    <a:accent6>
      <a:srgbClr val="58555E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6355</TotalTime>
  <Words>1854</Words>
  <Application>Microsoft Office PowerPoint</Application>
  <PresentationFormat>宽屏</PresentationFormat>
  <Paragraphs>295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HelveticaNeueLT Std Thin</vt:lpstr>
      <vt:lpstr>等线</vt:lpstr>
      <vt:lpstr>Arial</vt:lpstr>
      <vt:lpstr>Calibri</vt:lpstr>
      <vt:lpstr>Cambria Math</vt:lpstr>
      <vt:lpstr>Impact</vt:lpstr>
      <vt:lpstr>主题5</vt:lpstr>
      <vt:lpstr>图神经网络上</vt:lpstr>
      <vt:lpstr>PowerPoint 演示文稿</vt:lpstr>
      <vt:lpstr>图神经网络</vt:lpstr>
      <vt:lpstr>图神经网络</vt:lpstr>
      <vt:lpstr>Node Embedding</vt:lpstr>
      <vt:lpstr>Node Embedding</vt:lpstr>
      <vt:lpstr>Node Embedding缺点</vt:lpstr>
      <vt:lpstr>图神经网络</vt:lpstr>
      <vt:lpstr>图神经网络</vt:lpstr>
      <vt:lpstr>图神经网络</vt:lpstr>
      <vt:lpstr>图神经网络</vt:lpstr>
      <vt:lpstr>图神经网络</vt:lpstr>
      <vt:lpstr>邻接矩阵回顾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图神经网络</vt:lpstr>
      <vt:lpstr>GraphSAGE</vt:lpstr>
      <vt:lpstr>GraphSAGE</vt:lpstr>
      <vt:lpstr>GraphSAGE</vt:lpstr>
      <vt:lpstr>GraphSAGE</vt:lpstr>
      <vt:lpstr>GraphSAGE</vt:lpstr>
      <vt:lpstr>GAT</vt:lpstr>
      <vt:lpstr>GAT</vt:lpstr>
      <vt:lpstr>GAT</vt:lpstr>
      <vt:lpstr>GAT</vt:lpstr>
      <vt:lpstr>GAT</vt:lpstr>
      <vt:lpstr>GAT</vt:lpstr>
      <vt:lpstr>GAT</vt:lpstr>
      <vt:lpstr>GAT</vt:lpstr>
      <vt:lpstr>GAT</vt:lpstr>
      <vt:lpstr>图神经网络框架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keywords>www.51pptmoban.com</cp:keywords>
  <cp:lastModifiedBy>Joe</cp:lastModifiedBy>
  <cp:revision>642</cp:revision>
  <cp:lastPrinted>2017-09-04T16:00:00Z</cp:lastPrinted>
  <dcterms:created xsi:type="dcterms:W3CDTF">2017-09-04T16:00:00Z</dcterms:created>
  <dcterms:modified xsi:type="dcterms:W3CDTF">2021-03-14T07:27:16Z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4539f4c9-f344-4547-9eee-71efb9ec459b</vt:lpwstr>
  </property>
  <property fmtid="{D5CDD505-2E9C-101B-9397-08002B2CF9AE}" pid="3" name="KSORubyTemplateID">
    <vt:lpwstr>2</vt:lpwstr>
  </property>
  <property fmtid="{D5CDD505-2E9C-101B-9397-08002B2CF9AE}" pid="4" name="KSOProductBuildVer">
    <vt:lpwstr>2052-11.1.0.8214</vt:lpwstr>
  </property>
</Properties>
</file>